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9" r:id="rId3"/>
    <p:sldId id="264" r:id="rId4"/>
    <p:sldId id="270" r:id="rId5"/>
    <p:sldId id="260" r:id="rId6"/>
    <p:sldId id="269" r:id="rId7"/>
    <p:sldId id="272" r:id="rId8"/>
    <p:sldId id="271" r:id="rId9"/>
    <p:sldId id="273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16" autoAdjust="0"/>
  </p:normalViewPr>
  <p:slideViewPr>
    <p:cSldViewPr snapToGrid="0">
      <p:cViewPr varScale="1">
        <p:scale>
          <a:sx n="54" d="100"/>
          <a:sy n="54" d="100"/>
        </p:scale>
        <p:origin x="1110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E7D9F-72B1-4CC4-8B11-35A189D3FCB0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57DCA-84AB-4114-9BB5-7E04451C7A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524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CDCD5-BAB6-48BC-9AEC-ACF3E95EFE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22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CDCD5-BAB6-48BC-9AEC-ACF3E95EFE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1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mtClean="0"/>
              <a:t>权重的初始化方式不同：</a:t>
            </a:r>
            <a:endParaRPr lang="en-US" altLang="zh-CN" smtClean="0"/>
          </a:p>
          <a:p>
            <a:pPr marL="228600" indent="-228600">
              <a:buAutoNum type="arabicPeriod"/>
            </a:pPr>
            <a:r>
              <a:rPr lang="en-US" altLang="zh-CN" smtClean="0"/>
              <a:t>LeCun </a:t>
            </a:r>
            <a:r>
              <a:rPr lang="en-US" altLang="zh-CN" smtClean="0"/>
              <a:t>uniform</a:t>
            </a:r>
            <a:r>
              <a:rPr lang="zh-CN" altLang="en-US" smtClean="0"/>
              <a:t>随机初始化权重</a:t>
            </a:r>
            <a:endParaRPr lang="en-US" altLang="zh-CN" smtClean="0"/>
          </a:p>
          <a:p>
            <a:pPr marL="228600" indent="-228600">
              <a:buAutoNum type="arabicPeriod"/>
            </a:pPr>
            <a:r>
              <a:rPr lang="en-US" altLang="zh-CN" smtClean="0"/>
              <a:t>VGG11</a:t>
            </a:r>
            <a:r>
              <a:rPr lang="zh-CN" altLang="en-US" smtClean="0"/>
              <a:t>编码部分使用在</a:t>
            </a:r>
            <a:r>
              <a:rPr lang="en-US" altLang="zh-CN" smtClean="0"/>
              <a:t>ImageNet</a:t>
            </a:r>
            <a:r>
              <a:rPr lang="zh-CN" altLang="en-US" smtClean="0"/>
              <a:t>上预训练的网络进行初始化，剩余部分使用</a:t>
            </a:r>
            <a:r>
              <a:rPr lang="en-US" altLang="zh-CN" smtClean="0"/>
              <a:t>LeCun uniform</a:t>
            </a:r>
            <a:r>
              <a:rPr lang="zh-CN" altLang="en-US" smtClean="0"/>
              <a:t>随机初始化</a:t>
            </a:r>
            <a:endParaRPr lang="en-US" altLang="zh-CN" smtClean="0"/>
          </a:p>
          <a:p>
            <a:pPr marL="228600" indent="-228600">
              <a:buAutoNum type="arabicPeriod"/>
            </a:pPr>
            <a:r>
              <a:rPr lang="zh-CN" altLang="en-US" smtClean="0"/>
              <a:t>整个网络在</a:t>
            </a:r>
            <a:r>
              <a:rPr lang="en-US" altLang="zh-CN" smtClean="0"/>
              <a:t>Carvana</a:t>
            </a:r>
            <a:r>
              <a:rPr lang="zh-CN" altLang="en-US" smtClean="0"/>
              <a:t>数据集上进行预训练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CDCD5-BAB6-48BC-9AEC-ACF3E95EFE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8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7DCA-84AB-4114-9BB5-7E04451C7AE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35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CDCD5-BAB6-48BC-9AEC-ACF3E95EFE1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744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Inria </a:t>
            </a:r>
            <a:r>
              <a:rPr lang="zh-CN" altLang="en-US" smtClean="0"/>
              <a:t>航空影像标签数据集</a:t>
            </a:r>
            <a:endParaRPr lang="en-US" altLang="zh-CN" smtClean="0"/>
          </a:p>
          <a:p>
            <a:r>
              <a:rPr lang="zh-CN" altLang="en-US" smtClean="0"/>
              <a:t>总共：</a:t>
            </a:r>
            <a:r>
              <a:rPr lang="en-US" altLang="zh-CN" smtClean="0"/>
              <a:t>180</a:t>
            </a:r>
            <a:r>
              <a:rPr lang="zh-CN" altLang="en-US" smtClean="0"/>
              <a:t>张（</a:t>
            </a:r>
            <a:r>
              <a:rPr lang="en-US" altLang="zh-CN" smtClean="0"/>
              <a:t>5000</a:t>
            </a:r>
            <a:r>
              <a:rPr lang="zh-CN" altLang="en-US" smtClean="0"/>
              <a:t>， </a:t>
            </a:r>
            <a:r>
              <a:rPr lang="en-US" altLang="zh-CN" smtClean="0"/>
              <a:t>5000</a:t>
            </a:r>
            <a:r>
              <a:rPr lang="zh-CN" altLang="en-US" smtClean="0"/>
              <a:t>， </a:t>
            </a:r>
            <a:r>
              <a:rPr lang="en-US" altLang="zh-CN" smtClean="0"/>
              <a:t>3</a:t>
            </a:r>
            <a:r>
              <a:rPr lang="zh-CN" altLang="en-US" smtClean="0"/>
              <a:t>）彩色图像</a:t>
            </a:r>
            <a:r>
              <a:rPr lang="en-US" altLang="zh-CN" smtClean="0"/>
              <a:t>,</a:t>
            </a:r>
            <a:r>
              <a:rPr lang="zh-CN" altLang="en-US" smtClean="0"/>
              <a:t>训练集</a:t>
            </a:r>
            <a:r>
              <a:rPr lang="en-US" altLang="zh-CN" smtClean="0"/>
              <a:t>150</a:t>
            </a:r>
            <a:r>
              <a:rPr lang="zh-CN" altLang="en-US" smtClean="0"/>
              <a:t>张，验证集</a:t>
            </a:r>
            <a:r>
              <a:rPr lang="en-US" altLang="zh-CN" smtClean="0"/>
              <a:t>30</a:t>
            </a:r>
            <a:r>
              <a:rPr lang="zh-CN" altLang="en-US" smtClean="0"/>
              <a:t>张</a:t>
            </a:r>
            <a:endParaRPr lang="en-US" altLang="zh-CN" smtClean="0"/>
          </a:p>
          <a:p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-Random crops of 768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768 were used for training and central crops 1440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1440 for validation.</a:t>
            </a:r>
          </a:p>
          <a:p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训练集是随机裁剪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768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768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像素大小的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patches</a:t>
            </a:r>
          </a:p>
          <a:p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验证集是中心裁剪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1440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1440</a:t>
            </a:r>
            <a:r>
              <a:rPr lang="zh-CN" alt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像素大小的</a:t>
            </a:r>
            <a:r>
              <a:rPr lang="en-US" altLang="zh-CN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patches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mtClean="0"/>
              <a:t>Jaccrd index</a:t>
            </a:r>
            <a:r>
              <a:rPr lang="en-US" altLang="zh-CN" sz="2800" baseline="0" smtClean="0"/>
              <a:t>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用于比较有限样本集之间的相似性和差异性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jaccard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值越大说明相似度越高</a:t>
            </a:r>
            <a:endParaRPr lang="en-US" altLang="zh-CN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7DCA-84AB-4114-9BB5-7E04451C7AE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33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mtClean="0"/>
              <a:t>Jaccrd index</a:t>
            </a:r>
            <a:r>
              <a:rPr lang="en-US" altLang="zh-CN" sz="2800" baseline="0" smtClean="0"/>
              <a:t>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用于比较有限样本集之间的相似性和差异性</a:t>
            </a:r>
            <a:endParaRPr lang="en-US" altLang="zh-CN" smtClean="0"/>
          </a:p>
          <a:p>
            <a:r>
              <a:rPr lang="zh-CN" altLang="en-US" smtClean="0"/>
              <a:t>损失函数，最大化</a:t>
            </a:r>
            <a:r>
              <a:rPr lang="en-US" altLang="zh-CN" smtClean="0"/>
              <a:t>J,</a:t>
            </a:r>
            <a:r>
              <a:rPr lang="zh-CN" altLang="en-US" smtClean="0"/>
              <a:t>即</a:t>
            </a:r>
            <a:r>
              <a:rPr lang="en-US" altLang="zh-CN" smtClean="0"/>
              <a:t>logJ,</a:t>
            </a:r>
            <a:r>
              <a:rPr lang="zh-CN" altLang="en-US" smtClean="0"/>
              <a:t>最小化</a:t>
            </a:r>
            <a:r>
              <a:rPr lang="en-US" altLang="zh-CN" smtClean="0"/>
              <a:t>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57DCA-84AB-4114-9BB5-7E04451C7AE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12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CDCD5-BAB6-48BC-9AEC-ACF3E95EFE1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34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09700" y="2562224"/>
            <a:ext cx="9372600" cy="13319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9700" y="3986213"/>
            <a:ext cx="9372600" cy="1366837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8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37922"/>
            <a:ext cx="10515600" cy="557509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52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85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2438400"/>
            <a:ext cx="10515600" cy="1733550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198938"/>
            <a:ext cx="10515600" cy="7388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80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85875"/>
            <a:ext cx="5181600" cy="4891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285875"/>
            <a:ext cx="5181600" cy="4891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89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25444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078354"/>
            <a:ext cx="5157787" cy="409384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25444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078354"/>
            <a:ext cx="5183188" cy="409384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59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605600" y="2890800"/>
            <a:ext cx="8982000" cy="1076400"/>
          </a:xfrm>
          <a:solidFill>
            <a:schemeClr val="tx1">
              <a:lumMod val="10000"/>
              <a:lumOff val="90000"/>
              <a:alpha val="95000"/>
            </a:schemeClr>
          </a:solidFill>
        </p:spPr>
        <p:txBody>
          <a:bodyPr>
            <a:normAutofit/>
          </a:bodyPr>
          <a:lstStyle>
            <a:lvl1pPr algn="ctr"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9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3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718452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18452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318652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53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27771" y="517522"/>
            <a:ext cx="1426028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517522"/>
            <a:ext cx="8828314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96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80975"/>
            <a:ext cx="10515600" cy="748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04925"/>
            <a:ext cx="10515600" cy="4872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420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6D781-4D4C-4377-BF3E-FCAF9A239C44}" type="datetimeFigureOut">
              <a:rPr lang="zh-CN" altLang="en-US" smtClean="0"/>
              <a:t>2019/1/23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420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420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191CE-D43F-4749-AAC8-59B0469E5C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8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60045" indent="-360045" algn="just" defTabSz="914400" rtl="0" eaLnBrk="1" latinLnBrk="0" hangingPunct="1">
        <a:lnSpc>
          <a:spcPct val="130000"/>
        </a:lnSpc>
        <a:spcBef>
          <a:spcPts val="1200"/>
        </a:spcBef>
        <a:buSzPct val="80000"/>
        <a:buFont typeface="Wingdings" pitchFamily="2" charset="2"/>
        <a:buChar char="m"/>
        <a:defRPr sz="2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02945" indent="-342900" algn="just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8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09814" y="2515962"/>
            <a:ext cx="11682186" cy="1519009"/>
          </a:xfrm>
        </p:spPr>
        <p:txBody>
          <a:bodyPr>
            <a:noAutofit/>
          </a:bodyPr>
          <a:lstStyle/>
          <a:p>
            <a:r>
              <a:rPr lang="nl-NL" altLang="zh-CN" sz="4000" b="0">
                <a:latin typeface="微软雅黑" panose="020B0503020204020204" pitchFamily="34" charset="-122"/>
                <a:ea typeface="微软雅黑" panose="020B0503020204020204" pitchFamily="34" charset="-122"/>
              </a:rPr>
              <a:t>TernausNet</a:t>
            </a:r>
            <a:r>
              <a:rPr lang="nl-NL" altLang="zh-CN" sz="4000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br>
              <a:rPr lang="nl-NL" altLang="zh-CN" sz="4000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nl-NL" altLang="zh-CN" sz="4000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nl-NL" altLang="zh-CN" sz="4000" b="0">
                <a:latin typeface="微软雅黑" panose="020B0503020204020204" pitchFamily="34" charset="-122"/>
                <a:ea typeface="微软雅黑" panose="020B0503020204020204" pitchFamily="34" charset="-122"/>
              </a:rPr>
              <a:t>U-Net with VGG11 </a:t>
            </a:r>
            <a:r>
              <a:rPr lang="nl-NL" altLang="zh-CN" sz="4000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</a:t>
            </a:r>
            <a:r>
              <a:rPr lang="en-US" altLang="zh-CN" sz="4000" b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Pre-Trained </a:t>
            </a:r>
            <a:r>
              <a:rPr lang="en-US" altLang="zh-CN" sz="4000" b="0">
                <a:latin typeface="微软雅黑" panose="020B0503020204020204" pitchFamily="34" charset="-122"/>
                <a:ea typeface="微软雅黑" panose="020B0503020204020204" pitchFamily="34" charset="-122"/>
              </a:rPr>
              <a:t>on ImageNet for Image Segmentation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6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Thanks!!!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67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l-NL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TernausNet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3600"/>
              <a:t>Classical U-Net architectures composed of </a:t>
            </a:r>
            <a:r>
              <a:rPr lang="en-US" altLang="zh-CN" sz="3600" smtClean="0"/>
              <a:t>encoders and </a:t>
            </a:r>
            <a:r>
              <a:rPr lang="en-US" altLang="zh-CN" sz="3600"/>
              <a:t>decoders are very popular for segmentation of </a:t>
            </a:r>
            <a:r>
              <a:rPr lang="en-US" altLang="zh-CN" sz="3600" smtClean="0"/>
              <a:t>medical images</a:t>
            </a:r>
            <a:r>
              <a:rPr lang="en-US" altLang="zh-CN" sz="3600"/>
              <a:t>, satellite images etc</a:t>
            </a:r>
            <a:r>
              <a:rPr lang="en-US" altLang="zh-CN" sz="3600" smtClean="0"/>
              <a:t>. In </a:t>
            </a:r>
            <a:r>
              <a:rPr lang="en-US" altLang="zh-CN" sz="3600"/>
              <a:t>this paper, we demonstrate how </a:t>
            </a:r>
            <a:r>
              <a:rPr lang="en-US" altLang="zh-CN" sz="3600" smtClean="0"/>
              <a:t>the U-Net </a:t>
            </a:r>
            <a:r>
              <a:rPr lang="en-US" altLang="zh-CN" sz="3600"/>
              <a:t>type architecture can be improved by the use of the </a:t>
            </a:r>
            <a:r>
              <a:rPr lang="en-US" altLang="zh-CN" sz="3600" smtClean="0"/>
              <a:t>pretrained encoder</a:t>
            </a:r>
            <a:r>
              <a:rPr lang="en-US" altLang="zh-CN" sz="3600"/>
              <a:t>. </a:t>
            </a:r>
            <a:endParaRPr lang="en-US" altLang="zh-CN" sz="360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224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>
            <a:off x="1912677" y="1913612"/>
            <a:ext cx="9205269" cy="962025"/>
            <a:chOff x="3930156" y="3190875"/>
            <a:chExt cx="5956794" cy="666750"/>
          </a:xfrm>
        </p:grpSpPr>
        <p:sp>
          <p:nvSpPr>
            <p:cNvPr id="15" name="任意多边形 14"/>
            <p:cNvSpPr/>
            <p:nvPr>
              <p:custDataLst>
                <p:tags r:id="rId11"/>
              </p:custDataLst>
            </p:nvPr>
          </p:nvSpPr>
          <p:spPr>
            <a:xfrm>
              <a:off x="4372531" y="3190875"/>
              <a:ext cx="5514419" cy="666750"/>
            </a:xfrm>
            <a:custGeom>
              <a:avLst/>
              <a:gdLst>
                <a:gd name="connsiteX0" fmla="*/ 8969 w 5514419"/>
                <a:gd name="connsiteY0" fmla="*/ 0 h 666750"/>
                <a:gd name="connsiteX1" fmla="*/ 5181044 w 5514419"/>
                <a:gd name="connsiteY1" fmla="*/ 0 h 666750"/>
                <a:gd name="connsiteX2" fmla="*/ 5514419 w 5514419"/>
                <a:gd name="connsiteY2" fmla="*/ 333375 h 666750"/>
                <a:gd name="connsiteX3" fmla="*/ 5181044 w 5514419"/>
                <a:gd name="connsiteY3" fmla="*/ 666750 h 666750"/>
                <a:gd name="connsiteX4" fmla="*/ 8969 w 5514419"/>
                <a:gd name="connsiteY4" fmla="*/ 666750 h 666750"/>
                <a:gd name="connsiteX5" fmla="*/ 5 w 5514419"/>
                <a:gd name="connsiteY5" fmla="*/ 665846 h 666750"/>
                <a:gd name="connsiteX6" fmla="*/ 9655 w 5514419"/>
                <a:gd name="connsiteY6" fmla="*/ 662851 h 666750"/>
                <a:gd name="connsiteX7" fmla="*/ 228045 w 5514419"/>
                <a:gd name="connsiteY7" fmla="*/ 333376 h 666750"/>
                <a:gd name="connsiteX8" fmla="*/ 9655 w 5514419"/>
                <a:gd name="connsiteY8" fmla="*/ 3901 h 666750"/>
                <a:gd name="connsiteX9" fmla="*/ 0 w 5514419"/>
                <a:gd name="connsiteY9" fmla="*/ 904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14419" h="666750">
                  <a:moveTo>
                    <a:pt x="8969" y="0"/>
                  </a:moveTo>
                  <a:lnTo>
                    <a:pt x="5181044" y="0"/>
                  </a:lnTo>
                  <a:cubicBezTo>
                    <a:pt x="5365162" y="0"/>
                    <a:pt x="5514419" y="149257"/>
                    <a:pt x="5514419" y="333375"/>
                  </a:cubicBezTo>
                  <a:cubicBezTo>
                    <a:pt x="5514419" y="517493"/>
                    <a:pt x="5365162" y="666750"/>
                    <a:pt x="5181044" y="666750"/>
                  </a:cubicBezTo>
                  <a:lnTo>
                    <a:pt x="8969" y="666750"/>
                  </a:lnTo>
                  <a:lnTo>
                    <a:pt x="5" y="665846"/>
                  </a:lnTo>
                  <a:lnTo>
                    <a:pt x="9655" y="662851"/>
                  </a:lnTo>
                  <a:cubicBezTo>
                    <a:pt x="137994" y="608568"/>
                    <a:pt x="228045" y="481488"/>
                    <a:pt x="228045" y="333376"/>
                  </a:cubicBezTo>
                  <a:cubicBezTo>
                    <a:pt x="228045" y="185264"/>
                    <a:pt x="137994" y="58184"/>
                    <a:pt x="9655" y="3901"/>
                  </a:cubicBezTo>
                  <a:lnTo>
                    <a:pt x="0" y="9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3200" smtClean="0"/>
                <a:t>LeCun uniform</a:t>
              </a:r>
              <a:endParaRPr lang="zh-CN" altLang="en-US" sz="3200" dirty="0"/>
            </a:p>
          </p:txBody>
        </p:sp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>
            <a:xfrm>
              <a:off x="3930156" y="3252788"/>
              <a:ext cx="625688" cy="542925"/>
            </a:xfrm>
            <a:custGeom>
              <a:avLst/>
              <a:gdLst>
                <a:gd name="connsiteX0" fmla="*/ 509587 w 900112"/>
                <a:gd name="connsiteY0" fmla="*/ 0 h 781050"/>
                <a:gd name="connsiteX1" fmla="*/ 900112 w 900112"/>
                <a:gd name="connsiteY1" fmla="*/ 390525 h 781050"/>
                <a:gd name="connsiteX2" fmla="*/ 509587 w 900112"/>
                <a:gd name="connsiteY2" fmla="*/ 781050 h 781050"/>
                <a:gd name="connsiteX3" fmla="*/ 450056 w 900112"/>
                <a:gd name="connsiteY3" fmla="*/ 775049 h 781050"/>
                <a:gd name="connsiteX4" fmla="*/ 469230 w 900112"/>
                <a:gd name="connsiteY4" fmla="*/ 773116 h 781050"/>
                <a:gd name="connsiteX5" fmla="*/ 781050 w 900112"/>
                <a:gd name="connsiteY5" fmla="*/ 390525 h 781050"/>
                <a:gd name="connsiteX6" fmla="*/ 469230 w 900112"/>
                <a:gd name="connsiteY6" fmla="*/ 7934 h 781050"/>
                <a:gd name="connsiteX7" fmla="*/ 450056 w 900112"/>
                <a:gd name="connsiteY7" fmla="*/ 6001 h 781050"/>
                <a:gd name="connsiteX8" fmla="*/ 390525 w 900112"/>
                <a:gd name="connsiteY8" fmla="*/ 0 h 781050"/>
                <a:gd name="connsiteX9" fmla="*/ 450056 w 900112"/>
                <a:gd name="connsiteY9" fmla="*/ 6001 h 781050"/>
                <a:gd name="connsiteX10" fmla="*/ 430882 w 900112"/>
                <a:gd name="connsiteY10" fmla="*/ 7934 h 781050"/>
                <a:gd name="connsiteX11" fmla="*/ 119062 w 900112"/>
                <a:gd name="connsiteY11" fmla="*/ 390525 h 781050"/>
                <a:gd name="connsiteX12" fmla="*/ 430882 w 900112"/>
                <a:gd name="connsiteY12" fmla="*/ 773116 h 781050"/>
                <a:gd name="connsiteX13" fmla="*/ 450056 w 900112"/>
                <a:gd name="connsiteY13" fmla="*/ 775049 h 781050"/>
                <a:gd name="connsiteX14" fmla="*/ 390525 w 900112"/>
                <a:gd name="connsiteY14" fmla="*/ 781050 h 781050"/>
                <a:gd name="connsiteX15" fmla="*/ 0 w 900112"/>
                <a:gd name="connsiteY15" fmla="*/ 390525 h 781050"/>
                <a:gd name="connsiteX16" fmla="*/ 390525 w 900112"/>
                <a:gd name="connsiteY16" fmla="*/ 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0112" h="781050">
                  <a:moveTo>
                    <a:pt x="509587" y="0"/>
                  </a:moveTo>
                  <a:cubicBezTo>
                    <a:pt x="725268" y="0"/>
                    <a:pt x="900112" y="174844"/>
                    <a:pt x="900112" y="390525"/>
                  </a:cubicBezTo>
                  <a:cubicBezTo>
                    <a:pt x="900112" y="606206"/>
                    <a:pt x="725268" y="781050"/>
                    <a:pt x="509587" y="781050"/>
                  </a:cubicBezTo>
                  <a:lnTo>
                    <a:pt x="450056" y="775049"/>
                  </a:lnTo>
                  <a:lnTo>
                    <a:pt x="469230" y="773116"/>
                  </a:lnTo>
                  <a:cubicBezTo>
                    <a:pt x="647185" y="736701"/>
                    <a:pt x="781050" y="579246"/>
                    <a:pt x="781050" y="390525"/>
                  </a:cubicBezTo>
                  <a:cubicBezTo>
                    <a:pt x="781050" y="201804"/>
                    <a:pt x="647185" y="44349"/>
                    <a:pt x="469230" y="7934"/>
                  </a:cubicBezTo>
                  <a:lnTo>
                    <a:pt x="450056" y="6001"/>
                  </a:lnTo>
                  <a:close/>
                  <a:moveTo>
                    <a:pt x="390525" y="0"/>
                  </a:moveTo>
                  <a:lnTo>
                    <a:pt x="450056" y="6001"/>
                  </a:lnTo>
                  <a:lnTo>
                    <a:pt x="430882" y="7934"/>
                  </a:lnTo>
                  <a:cubicBezTo>
                    <a:pt x="252927" y="44349"/>
                    <a:pt x="119062" y="201804"/>
                    <a:pt x="119062" y="390525"/>
                  </a:cubicBezTo>
                  <a:cubicBezTo>
                    <a:pt x="119062" y="579246"/>
                    <a:pt x="252927" y="736701"/>
                    <a:pt x="430882" y="773116"/>
                  </a:cubicBezTo>
                  <a:lnTo>
                    <a:pt x="450056" y="775049"/>
                  </a:lnTo>
                  <a:lnTo>
                    <a:pt x="390525" y="781050"/>
                  </a:lnTo>
                  <a:cubicBezTo>
                    <a:pt x="174844" y="781050"/>
                    <a:pt x="0" y="606206"/>
                    <a:pt x="0" y="390525"/>
                  </a:cubicBezTo>
                  <a:cubicBezTo>
                    <a:pt x="0" y="174844"/>
                    <a:pt x="174844" y="0"/>
                    <a:pt x="390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01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1912677" y="3342362"/>
            <a:ext cx="9205269" cy="962025"/>
            <a:chOff x="3930156" y="3190875"/>
            <a:chExt cx="5956794" cy="666750"/>
          </a:xfrm>
        </p:grpSpPr>
        <p:sp>
          <p:nvSpPr>
            <p:cNvPr id="9" name="任意多边形 8"/>
            <p:cNvSpPr/>
            <p:nvPr>
              <p:custDataLst>
                <p:tags r:id="rId9"/>
              </p:custDataLst>
            </p:nvPr>
          </p:nvSpPr>
          <p:spPr>
            <a:xfrm>
              <a:off x="4372531" y="3190875"/>
              <a:ext cx="5514419" cy="666750"/>
            </a:xfrm>
            <a:custGeom>
              <a:avLst/>
              <a:gdLst>
                <a:gd name="connsiteX0" fmla="*/ 8969 w 5514419"/>
                <a:gd name="connsiteY0" fmla="*/ 0 h 666750"/>
                <a:gd name="connsiteX1" fmla="*/ 5181044 w 5514419"/>
                <a:gd name="connsiteY1" fmla="*/ 0 h 666750"/>
                <a:gd name="connsiteX2" fmla="*/ 5514419 w 5514419"/>
                <a:gd name="connsiteY2" fmla="*/ 333375 h 666750"/>
                <a:gd name="connsiteX3" fmla="*/ 5181044 w 5514419"/>
                <a:gd name="connsiteY3" fmla="*/ 666750 h 666750"/>
                <a:gd name="connsiteX4" fmla="*/ 8969 w 5514419"/>
                <a:gd name="connsiteY4" fmla="*/ 666750 h 666750"/>
                <a:gd name="connsiteX5" fmla="*/ 5 w 5514419"/>
                <a:gd name="connsiteY5" fmla="*/ 665846 h 666750"/>
                <a:gd name="connsiteX6" fmla="*/ 9655 w 5514419"/>
                <a:gd name="connsiteY6" fmla="*/ 662851 h 666750"/>
                <a:gd name="connsiteX7" fmla="*/ 228045 w 5514419"/>
                <a:gd name="connsiteY7" fmla="*/ 333376 h 666750"/>
                <a:gd name="connsiteX8" fmla="*/ 9655 w 5514419"/>
                <a:gd name="connsiteY8" fmla="*/ 3901 h 666750"/>
                <a:gd name="connsiteX9" fmla="*/ 0 w 5514419"/>
                <a:gd name="connsiteY9" fmla="*/ 904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14419" h="666750">
                  <a:moveTo>
                    <a:pt x="8969" y="0"/>
                  </a:moveTo>
                  <a:lnTo>
                    <a:pt x="5181044" y="0"/>
                  </a:lnTo>
                  <a:cubicBezTo>
                    <a:pt x="5365162" y="0"/>
                    <a:pt x="5514419" y="149257"/>
                    <a:pt x="5514419" y="333375"/>
                  </a:cubicBezTo>
                  <a:cubicBezTo>
                    <a:pt x="5514419" y="517493"/>
                    <a:pt x="5365162" y="666750"/>
                    <a:pt x="5181044" y="666750"/>
                  </a:cubicBezTo>
                  <a:lnTo>
                    <a:pt x="8969" y="666750"/>
                  </a:lnTo>
                  <a:lnTo>
                    <a:pt x="5" y="665846"/>
                  </a:lnTo>
                  <a:lnTo>
                    <a:pt x="9655" y="662851"/>
                  </a:lnTo>
                  <a:cubicBezTo>
                    <a:pt x="137994" y="608568"/>
                    <a:pt x="228045" y="481488"/>
                    <a:pt x="228045" y="333376"/>
                  </a:cubicBezTo>
                  <a:cubicBezTo>
                    <a:pt x="228045" y="185264"/>
                    <a:pt x="137994" y="58184"/>
                    <a:pt x="9655" y="3901"/>
                  </a:cubicBezTo>
                  <a:lnTo>
                    <a:pt x="0" y="9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sz="3200" smtClean="0"/>
                <a:t>the encoder with weights from VGG11</a:t>
              </a:r>
              <a:endParaRPr lang="zh-CN" altLang="en-US" sz="3200" dirty="0"/>
            </a:p>
          </p:txBody>
        </p:sp>
        <p:sp>
          <p:nvSpPr>
            <p:cNvPr id="10" name="任意多边形 9"/>
            <p:cNvSpPr/>
            <p:nvPr>
              <p:custDataLst>
                <p:tags r:id="rId10"/>
              </p:custDataLst>
            </p:nvPr>
          </p:nvSpPr>
          <p:spPr>
            <a:xfrm>
              <a:off x="3930156" y="3252788"/>
              <a:ext cx="625688" cy="542925"/>
            </a:xfrm>
            <a:custGeom>
              <a:avLst/>
              <a:gdLst>
                <a:gd name="connsiteX0" fmla="*/ 509587 w 900112"/>
                <a:gd name="connsiteY0" fmla="*/ 0 h 781050"/>
                <a:gd name="connsiteX1" fmla="*/ 900112 w 900112"/>
                <a:gd name="connsiteY1" fmla="*/ 390525 h 781050"/>
                <a:gd name="connsiteX2" fmla="*/ 509587 w 900112"/>
                <a:gd name="connsiteY2" fmla="*/ 781050 h 781050"/>
                <a:gd name="connsiteX3" fmla="*/ 450056 w 900112"/>
                <a:gd name="connsiteY3" fmla="*/ 775049 h 781050"/>
                <a:gd name="connsiteX4" fmla="*/ 469230 w 900112"/>
                <a:gd name="connsiteY4" fmla="*/ 773116 h 781050"/>
                <a:gd name="connsiteX5" fmla="*/ 781050 w 900112"/>
                <a:gd name="connsiteY5" fmla="*/ 390525 h 781050"/>
                <a:gd name="connsiteX6" fmla="*/ 469230 w 900112"/>
                <a:gd name="connsiteY6" fmla="*/ 7934 h 781050"/>
                <a:gd name="connsiteX7" fmla="*/ 450056 w 900112"/>
                <a:gd name="connsiteY7" fmla="*/ 6001 h 781050"/>
                <a:gd name="connsiteX8" fmla="*/ 390525 w 900112"/>
                <a:gd name="connsiteY8" fmla="*/ 0 h 781050"/>
                <a:gd name="connsiteX9" fmla="*/ 450056 w 900112"/>
                <a:gd name="connsiteY9" fmla="*/ 6001 h 781050"/>
                <a:gd name="connsiteX10" fmla="*/ 430882 w 900112"/>
                <a:gd name="connsiteY10" fmla="*/ 7934 h 781050"/>
                <a:gd name="connsiteX11" fmla="*/ 119062 w 900112"/>
                <a:gd name="connsiteY11" fmla="*/ 390525 h 781050"/>
                <a:gd name="connsiteX12" fmla="*/ 430882 w 900112"/>
                <a:gd name="connsiteY12" fmla="*/ 773116 h 781050"/>
                <a:gd name="connsiteX13" fmla="*/ 450056 w 900112"/>
                <a:gd name="connsiteY13" fmla="*/ 775049 h 781050"/>
                <a:gd name="connsiteX14" fmla="*/ 390525 w 900112"/>
                <a:gd name="connsiteY14" fmla="*/ 781050 h 781050"/>
                <a:gd name="connsiteX15" fmla="*/ 0 w 900112"/>
                <a:gd name="connsiteY15" fmla="*/ 390525 h 781050"/>
                <a:gd name="connsiteX16" fmla="*/ 390525 w 900112"/>
                <a:gd name="connsiteY16" fmla="*/ 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0112" h="781050">
                  <a:moveTo>
                    <a:pt x="509587" y="0"/>
                  </a:moveTo>
                  <a:cubicBezTo>
                    <a:pt x="725268" y="0"/>
                    <a:pt x="900112" y="174844"/>
                    <a:pt x="900112" y="390525"/>
                  </a:cubicBezTo>
                  <a:cubicBezTo>
                    <a:pt x="900112" y="606206"/>
                    <a:pt x="725268" y="781050"/>
                    <a:pt x="509587" y="781050"/>
                  </a:cubicBezTo>
                  <a:lnTo>
                    <a:pt x="450056" y="775049"/>
                  </a:lnTo>
                  <a:lnTo>
                    <a:pt x="469230" y="773116"/>
                  </a:lnTo>
                  <a:cubicBezTo>
                    <a:pt x="647185" y="736701"/>
                    <a:pt x="781050" y="579246"/>
                    <a:pt x="781050" y="390525"/>
                  </a:cubicBezTo>
                  <a:cubicBezTo>
                    <a:pt x="781050" y="201804"/>
                    <a:pt x="647185" y="44349"/>
                    <a:pt x="469230" y="7934"/>
                  </a:cubicBezTo>
                  <a:lnTo>
                    <a:pt x="450056" y="6001"/>
                  </a:lnTo>
                  <a:close/>
                  <a:moveTo>
                    <a:pt x="390525" y="0"/>
                  </a:moveTo>
                  <a:lnTo>
                    <a:pt x="450056" y="6001"/>
                  </a:lnTo>
                  <a:lnTo>
                    <a:pt x="430882" y="7934"/>
                  </a:lnTo>
                  <a:cubicBezTo>
                    <a:pt x="252927" y="44349"/>
                    <a:pt x="119062" y="201804"/>
                    <a:pt x="119062" y="390525"/>
                  </a:cubicBezTo>
                  <a:cubicBezTo>
                    <a:pt x="119062" y="579246"/>
                    <a:pt x="252927" y="736701"/>
                    <a:pt x="430882" y="773116"/>
                  </a:cubicBezTo>
                  <a:lnTo>
                    <a:pt x="450056" y="775049"/>
                  </a:lnTo>
                  <a:lnTo>
                    <a:pt x="390525" y="781050"/>
                  </a:lnTo>
                  <a:cubicBezTo>
                    <a:pt x="174844" y="781050"/>
                    <a:pt x="0" y="606206"/>
                    <a:pt x="0" y="390525"/>
                  </a:cubicBezTo>
                  <a:cubicBezTo>
                    <a:pt x="0" y="174844"/>
                    <a:pt x="174844" y="0"/>
                    <a:pt x="390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02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912677" y="4771112"/>
            <a:ext cx="9205269" cy="962025"/>
            <a:chOff x="3930156" y="3190875"/>
            <a:chExt cx="5956794" cy="666750"/>
          </a:xfrm>
        </p:grpSpPr>
        <p:sp>
          <p:nvSpPr>
            <p:cNvPr id="12" name="任意多边形 11"/>
            <p:cNvSpPr/>
            <p:nvPr>
              <p:custDataLst>
                <p:tags r:id="rId7"/>
              </p:custDataLst>
            </p:nvPr>
          </p:nvSpPr>
          <p:spPr>
            <a:xfrm>
              <a:off x="4372531" y="3190875"/>
              <a:ext cx="5514419" cy="666750"/>
            </a:xfrm>
            <a:custGeom>
              <a:avLst/>
              <a:gdLst>
                <a:gd name="connsiteX0" fmla="*/ 8969 w 5514419"/>
                <a:gd name="connsiteY0" fmla="*/ 0 h 666750"/>
                <a:gd name="connsiteX1" fmla="*/ 5181044 w 5514419"/>
                <a:gd name="connsiteY1" fmla="*/ 0 h 666750"/>
                <a:gd name="connsiteX2" fmla="*/ 5514419 w 5514419"/>
                <a:gd name="connsiteY2" fmla="*/ 333375 h 666750"/>
                <a:gd name="connsiteX3" fmla="*/ 5181044 w 5514419"/>
                <a:gd name="connsiteY3" fmla="*/ 666750 h 666750"/>
                <a:gd name="connsiteX4" fmla="*/ 8969 w 5514419"/>
                <a:gd name="connsiteY4" fmla="*/ 666750 h 666750"/>
                <a:gd name="connsiteX5" fmla="*/ 5 w 5514419"/>
                <a:gd name="connsiteY5" fmla="*/ 665846 h 666750"/>
                <a:gd name="connsiteX6" fmla="*/ 9655 w 5514419"/>
                <a:gd name="connsiteY6" fmla="*/ 662851 h 666750"/>
                <a:gd name="connsiteX7" fmla="*/ 228045 w 5514419"/>
                <a:gd name="connsiteY7" fmla="*/ 333376 h 666750"/>
                <a:gd name="connsiteX8" fmla="*/ 9655 w 5514419"/>
                <a:gd name="connsiteY8" fmla="*/ 3901 h 666750"/>
                <a:gd name="connsiteX9" fmla="*/ 0 w 5514419"/>
                <a:gd name="connsiteY9" fmla="*/ 904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14419" h="666750">
                  <a:moveTo>
                    <a:pt x="8969" y="0"/>
                  </a:moveTo>
                  <a:lnTo>
                    <a:pt x="5181044" y="0"/>
                  </a:lnTo>
                  <a:cubicBezTo>
                    <a:pt x="5365162" y="0"/>
                    <a:pt x="5514419" y="149257"/>
                    <a:pt x="5514419" y="333375"/>
                  </a:cubicBezTo>
                  <a:cubicBezTo>
                    <a:pt x="5514419" y="517493"/>
                    <a:pt x="5365162" y="666750"/>
                    <a:pt x="5181044" y="666750"/>
                  </a:cubicBezTo>
                  <a:lnTo>
                    <a:pt x="8969" y="666750"/>
                  </a:lnTo>
                  <a:lnTo>
                    <a:pt x="5" y="665846"/>
                  </a:lnTo>
                  <a:lnTo>
                    <a:pt x="9655" y="662851"/>
                  </a:lnTo>
                  <a:cubicBezTo>
                    <a:pt x="137994" y="608568"/>
                    <a:pt x="228045" y="481488"/>
                    <a:pt x="228045" y="333376"/>
                  </a:cubicBezTo>
                  <a:cubicBezTo>
                    <a:pt x="228045" y="185264"/>
                    <a:pt x="137994" y="58184"/>
                    <a:pt x="9655" y="3901"/>
                  </a:cubicBezTo>
                  <a:lnTo>
                    <a:pt x="0" y="9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3200" smtClean="0"/>
                <a:t>full network trained on the Carvana dataset</a:t>
              </a:r>
              <a:endParaRPr lang="zh-CN" altLang="en-US" sz="3200" dirty="0"/>
            </a:p>
          </p:txBody>
        </p:sp>
        <p:sp>
          <p:nvSpPr>
            <p:cNvPr id="14" name="任意多边形 13"/>
            <p:cNvSpPr/>
            <p:nvPr>
              <p:custDataLst>
                <p:tags r:id="rId8"/>
              </p:custDataLst>
            </p:nvPr>
          </p:nvSpPr>
          <p:spPr>
            <a:xfrm>
              <a:off x="3930156" y="3252788"/>
              <a:ext cx="625688" cy="542925"/>
            </a:xfrm>
            <a:custGeom>
              <a:avLst/>
              <a:gdLst>
                <a:gd name="connsiteX0" fmla="*/ 509587 w 900112"/>
                <a:gd name="connsiteY0" fmla="*/ 0 h 781050"/>
                <a:gd name="connsiteX1" fmla="*/ 900112 w 900112"/>
                <a:gd name="connsiteY1" fmla="*/ 390525 h 781050"/>
                <a:gd name="connsiteX2" fmla="*/ 509587 w 900112"/>
                <a:gd name="connsiteY2" fmla="*/ 781050 h 781050"/>
                <a:gd name="connsiteX3" fmla="*/ 450056 w 900112"/>
                <a:gd name="connsiteY3" fmla="*/ 775049 h 781050"/>
                <a:gd name="connsiteX4" fmla="*/ 469230 w 900112"/>
                <a:gd name="connsiteY4" fmla="*/ 773116 h 781050"/>
                <a:gd name="connsiteX5" fmla="*/ 781050 w 900112"/>
                <a:gd name="connsiteY5" fmla="*/ 390525 h 781050"/>
                <a:gd name="connsiteX6" fmla="*/ 469230 w 900112"/>
                <a:gd name="connsiteY6" fmla="*/ 7934 h 781050"/>
                <a:gd name="connsiteX7" fmla="*/ 450056 w 900112"/>
                <a:gd name="connsiteY7" fmla="*/ 6001 h 781050"/>
                <a:gd name="connsiteX8" fmla="*/ 390525 w 900112"/>
                <a:gd name="connsiteY8" fmla="*/ 0 h 781050"/>
                <a:gd name="connsiteX9" fmla="*/ 450056 w 900112"/>
                <a:gd name="connsiteY9" fmla="*/ 6001 h 781050"/>
                <a:gd name="connsiteX10" fmla="*/ 430882 w 900112"/>
                <a:gd name="connsiteY10" fmla="*/ 7934 h 781050"/>
                <a:gd name="connsiteX11" fmla="*/ 119062 w 900112"/>
                <a:gd name="connsiteY11" fmla="*/ 390525 h 781050"/>
                <a:gd name="connsiteX12" fmla="*/ 430882 w 900112"/>
                <a:gd name="connsiteY12" fmla="*/ 773116 h 781050"/>
                <a:gd name="connsiteX13" fmla="*/ 450056 w 900112"/>
                <a:gd name="connsiteY13" fmla="*/ 775049 h 781050"/>
                <a:gd name="connsiteX14" fmla="*/ 390525 w 900112"/>
                <a:gd name="connsiteY14" fmla="*/ 781050 h 781050"/>
                <a:gd name="connsiteX15" fmla="*/ 0 w 900112"/>
                <a:gd name="connsiteY15" fmla="*/ 390525 h 781050"/>
                <a:gd name="connsiteX16" fmla="*/ 390525 w 900112"/>
                <a:gd name="connsiteY16" fmla="*/ 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0112" h="781050">
                  <a:moveTo>
                    <a:pt x="509587" y="0"/>
                  </a:moveTo>
                  <a:cubicBezTo>
                    <a:pt x="725268" y="0"/>
                    <a:pt x="900112" y="174844"/>
                    <a:pt x="900112" y="390525"/>
                  </a:cubicBezTo>
                  <a:cubicBezTo>
                    <a:pt x="900112" y="606206"/>
                    <a:pt x="725268" y="781050"/>
                    <a:pt x="509587" y="781050"/>
                  </a:cubicBezTo>
                  <a:lnTo>
                    <a:pt x="450056" y="775049"/>
                  </a:lnTo>
                  <a:lnTo>
                    <a:pt x="469230" y="773116"/>
                  </a:lnTo>
                  <a:cubicBezTo>
                    <a:pt x="647185" y="736701"/>
                    <a:pt x="781050" y="579246"/>
                    <a:pt x="781050" y="390525"/>
                  </a:cubicBezTo>
                  <a:cubicBezTo>
                    <a:pt x="781050" y="201804"/>
                    <a:pt x="647185" y="44349"/>
                    <a:pt x="469230" y="7934"/>
                  </a:cubicBezTo>
                  <a:lnTo>
                    <a:pt x="450056" y="6001"/>
                  </a:lnTo>
                  <a:close/>
                  <a:moveTo>
                    <a:pt x="390525" y="0"/>
                  </a:moveTo>
                  <a:lnTo>
                    <a:pt x="450056" y="6001"/>
                  </a:lnTo>
                  <a:lnTo>
                    <a:pt x="430882" y="7934"/>
                  </a:lnTo>
                  <a:cubicBezTo>
                    <a:pt x="252927" y="44349"/>
                    <a:pt x="119062" y="201804"/>
                    <a:pt x="119062" y="390525"/>
                  </a:cubicBezTo>
                  <a:cubicBezTo>
                    <a:pt x="119062" y="579246"/>
                    <a:pt x="252927" y="736701"/>
                    <a:pt x="430882" y="773116"/>
                  </a:cubicBezTo>
                  <a:lnTo>
                    <a:pt x="450056" y="775049"/>
                  </a:lnTo>
                  <a:lnTo>
                    <a:pt x="390525" y="781050"/>
                  </a:lnTo>
                  <a:cubicBezTo>
                    <a:pt x="174844" y="781050"/>
                    <a:pt x="0" y="606206"/>
                    <a:pt x="0" y="390525"/>
                  </a:cubicBezTo>
                  <a:cubicBezTo>
                    <a:pt x="0" y="174844"/>
                    <a:pt x="174844" y="0"/>
                    <a:pt x="390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03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050018" y="1551662"/>
            <a:ext cx="553998" cy="1790700"/>
          </a:xfrm>
          <a:prstGeom prst="rect">
            <a:avLst/>
          </a:prstGeom>
          <a:noFill/>
        </p:spPr>
        <p:txBody>
          <a:bodyPr vert="eaVert" wrap="square" rtlCol="0">
            <a:normAutofit/>
          </a:bodyPr>
          <a:lstStyle/>
          <a:p>
            <a:r>
              <a:rPr lang="en-US" altLang="zh-CN" sz="2400" dirty="0" smtClean="0"/>
              <a:t>ONTENTS</a:t>
            </a:r>
            <a:endParaRPr lang="zh-CN" altLang="en-US" sz="2400" dirty="0"/>
          </a:p>
        </p:txBody>
      </p: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 rot="5400000">
            <a:off x="1038225" y="742950"/>
            <a:ext cx="704850" cy="704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</a:rPr>
              <a:t>C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12676" y="1036921"/>
            <a:ext cx="8755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</a:t>
            </a: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three weight initialization </a:t>
            </a:r>
            <a:r>
              <a:rPr lang="en-US" altLang="zh-C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schemes:</a:t>
            </a:r>
            <a:endParaRPr lang="zh-CN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09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TernausNet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340" y="1089298"/>
            <a:ext cx="7994746" cy="53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nl-NL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TernausNet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838200" y="1285875"/>
            <a:ext cx="6460581" cy="4577896"/>
          </a:xfrm>
        </p:spPr>
        <p:txBody>
          <a:bodyPr>
            <a:normAutofit/>
          </a:bodyPr>
          <a:lstStyle/>
          <a:p>
            <a:r>
              <a:rPr lang="en-US" altLang="zh-CN" sz="2800" smtClean="0"/>
              <a:t>VGG11 network </a:t>
            </a:r>
            <a:r>
              <a:rPr lang="en-US" altLang="zh-CN" sz="2800"/>
              <a:t>architecture. In this picture </a:t>
            </a:r>
            <a:r>
              <a:rPr lang="en-US" altLang="zh-CN" sz="2800" smtClean="0"/>
              <a:t>each convolutional layer is </a:t>
            </a:r>
            <a:r>
              <a:rPr lang="en-US" altLang="zh-CN" sz="2800"/>
              <a:t>followed by ReLU activation function. The number in each box </a:t>
            </a:r>
            <a:r>
              <a:rPr lang="en-US" altLang="zh-CN" sz="2800" smtClean="0"/>
              <a:t>represents the </a:t>
            </a:r>
            <a:r>
              <a:rPr lang="en-US" altLang="zh-CN" sz="2800"/>
              <a:t>number of channels in the corresponding feature map.</a:t>
            </a:r>
            <a:endParaRPr lang="zh-CN" altLang="en-US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663" y="1035844"/>
            <a:ext cx="2411276" cy="539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781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TernausNet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mtClean="0"/>
              <a:t>Datasets</a:t>
            </a:r>
          </a:p>
          <a:p>
            <a:r>
              <a:rPr lang="en-US" altLang="zh-CN"/>
              <a:t>Inria Aerial Image </a:t>
            </a:r>
            <a:r>
              <a:rPr lang="en-US" altLang="zh-CN" smtClean="0"/>
              <a:t>Labeling Dataset. </a:t>
            </a:r>
            <a:r>
              <a:rPr lang="en-US" altLang="zh-CN"/>
              <a:t>It consists of 180 aerial images of </a:t>
            </a:r>
            <a:r>
              <a:rPr lang="en-US" altLang="zh-CN" sz="2400" smtClean="0"/>
              <a:t>urban settlements in Europe and United States, and is labeled as a building and not building.</a:t>
            </a:r>
          </a:p>
          <a:p>
            <a:pPr lvl="1"/>
            <a:r>
              <a:rPr lang="en-US" altLang="zh-CN" sz="2400" smtClean="0"/>
              <a:t>Validation : 30 images(5 from every 6 cities in train set)</a:t>
            </a:r>
          </a:p>
          <a:p>
            <a:pPr lvl="1"/>
            <a:r>
              <a:rPr lang="en-US" altLang="zh-CN" sz="2400" smtClean="0"/>
              <a:t>Training: train the network on remaining 150 images for 100 epochs</a:t>
            </a:r>
          </a:p>
          <a:p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mtClean="0"/>
              <a:t>Optimization --- Evaluation Metrix</a:t>
            </a:r>
          </a:p>
          <a:p>
            <a:pPr marL="0" indent="0">
              <a:buNone/>
            </a:pPr>
            <a:endParaRPr lang="en-US" altLang="zh-CN" smtClean="0"/>
          </a:p>
          <a:p>
            <a:pPr lvl="1"/>
            <a:r>
              <a:rPr lang="en-US" altLang="zh-CN" sz="2400" smtClean="0"/>
              <a:t>Adam with learning rate 0.001 as an optimization algorithm. </a:t>
            </a:r>
          </a:p>
          <a:p>
            <a:pPr lvl="1"/>
            <a:endParaRPr lang="en-US" altLang="zh-CN" sz="2400" smtClean="0"/>
          </a:p>
          <a:p>
            <a:pPr lvl="1"/>
            <a:r>
              <a:rPr lang="en-US" altLang="zh-CN" sz="2400" smtClean="0"/>
              <a:t>Choose Jaccrd index (Intersection Over Union, IoU) as evaluation metrix. </a:t>
            </a:r>
          </a:p>
        </p:txBody>
      </p:sp>
    </p:spTree>
    <p:extLst>
      <p:ext uri="{BB962C8B-B14F-4D97-AF65-F5344CB8AC3E}">
        <p14:creationId xmlns:p14="http://schemas.microsoft.com/office/powerpoint/2010/main" val="1671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TernausNet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altLang="zh-CN" sz="2800"/>
              <a:t>Jaccrd </a:t>
            </a:r>
            <a:r>
              <a:rPr lang="en-US" altLang="zh-CN" sz="2800" smtClean="0"/>
              <a:t>index</a:t>
            </a:r>
          </a:p>
          <a:p>
            <a:pPr lvl="1"/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2800"/>
              <a:t>L</a:t>
            </a:r>
            <a:r>
              <a:rPr lang="en-US" altLang="zh-CN" sz="2800" smtClean="0"/>
              <a:t>oss function</a:t>
            </a:r>
          </a:p>
          <a:p>
            <a:pPr marL="360045" lvl="1" indent="0">
              <a:buNone/>
            </a:pPr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15" y="2276993"/>
            <a:ext cx="4625600" cy="707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573" y="3125179"/>
            <a:ext cx="2186854" cy="4309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730" y="3731419"/>
            <a:ext cx="4719570" cy="12791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673" y="2277923"/>
            <a:ext cx="4974184" cy="8216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673" y="3540558"/>
            <a:ext cx="2870830" cy="7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1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TernausNet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41" y="1034106"/>
            <a:ext cx="8493583" cy="539572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26325" y="417324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smtClean="0"/>
              <a:t>0.593</a:t>
            </a:r>
            <a:endParaRPr lang="pt-BR" altLang="zh-CN"/>
          </a:p>
        </p:txBody>
      </p:sp>
      <p:sp>
        <p:nvSpPr>
          <p:cNvPr id="10" name="矩形 9"/>
          <p:cNvSpPr/>
          <p:nvPr/>
        </p:nvSpPr>
        <p:spPr>
          <a:xfrm>
            <a:off x="6426325" y="461894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0.686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6426325" y="506464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0.687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2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TernausNet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71" y="1024890"/>
            <a:ext cx="8073258" cy="543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83_8*i*5"/>
  <p:tag name="KSO_WM_TEMPLATE_CATEGORY" val="custom"/>
  <p:tag name="KSO_WM_TEMPLATE_INDEX" val="160483"/>
  <p:tag name="KSO_WM_UNIT_INDEX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83_8*i*10"/>
  <p:tag name="KSO_WM_TEMPLATE_CATEGORY" val="custom"/>
  <p:tag name="KSO_WM_TEMPLATE_INDEX" val="160483"/>
  <p:tag name="KSO_WM_UNIT_INDEX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83_8*i*15"/>
  <p:tag name="KSO_WM_TEMPLATE_CATEGORY" val="custom"/>
  <p:tag name="KSO_WM_TEMPLATE_INDEX" val="160483"/>
  <p:tag name="KSO_WM_UNIT_INDEX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83_8*i*17"/>
  <p:tag name="KSO_WM_TEMPLATE_CATEGORY" val="custom"/>
  <p:tag name="KSO_WM_TEMPLATE_INDEX" val="160483"/>
  <p:tag name="KSO_WM_UNIT_INDEX" val="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l_h_f"/>
  <p:tag name="KSO_WM_UNIT_INDEX" val="1_3_1"/>
  <p:tag name="KSO_WM_UNIT_ID" val="custom160483_8*l_h_f*1_3_1"/>
  <p:tag name="KSO_WM_UNIT_CLEAR" val="1"/>
  <p:tag name="KSO_WM_UNIT_LAYERLEVEL" val="1_1_1"/>
  <p:tag name="KSO_WM_UNIT_VALUE" val="46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l_i"/>
  <p:tag name="KSO_WM_UNIT_INDEX" val="1_3"/>
  <p:tag name="KSO_WM_UNIT_ID" val="custom160483_8*l_i*1_3"/>
  <p:tag name="KSO_WM_UNIT_CLEAR" val="1"/>
  <p:tag name="KSO_WM_UNIT_LAYERLEVEL" val="1_1"/>
  <p:tag name="KSO_WM_DIAGRAM_GROUP_CODE" val="l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l_h_f"/>
  <p:tag name="KSO_WM_UNIT_INDEX" val="1_2_1"/>
  <p:tag name="KSO_WM_UNIT_ID" val="custom160483_8*l_h_f*1_2_1"/>
  <p:tag name="KSO_WM_UNIT_CLEAR" val="1"/>
  <p:tag name="KSO_WM_UNIT_LAYERLEVEL" val="1_1_1"/>
  <p:tag name="KSO_WM_UNIT_VALUE" val="46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l_i"/>
  <p:tag name="KSO_WM_UNIT_INDEX" val="1_2"/>
  <p:tag name="KSO_WM_UNIT_ID" val="custom160483_8*l_i*1_2"/>
  <p:tag name="KSO_WM_UNIT_CLEAR" val="1"/>
  <p:tag name="KSO_WM_UNIT_LAYERLEVEL" val="1_1"/>
  <p:tag name="KSO_WM_DIAGRAM_GROUP_CODE" val="l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l_h_f"/>
  <p:tag name="KSO_WM_UNIT_INDEX" val="1_1_1"/>
  <p:tag name="KSO_WM_UNIT_ID" val="custom160483_8*l_h_f*1_1_1"/>
  <p:tag name="KSO_WM_UNIT_CLEAR" val="1"/>
  <p:tag name="KSO_WM_UNIT_LAYERLEVEL" val="1_1_1"/>
  <p:tag name="KSO_WM_UNIT_VALUE" val="46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l_i"/>
  <p:tag name="KSO_WM_UNIT_INDEX" val="1_1"/>
  <p:tag name="KSO_WM_UNIT_ID" val="custom160483_8*l_i*1_1"/>
  <p:tag name="KSO_WM_UNIT_CLEAR" val="1"/>
  <p:tag name="KSO_WM_UNIT_LAYERLEVEL" val="1_1"/>
  <p:tag name="KSO_WM_DIAGRAM_GROUP_CODE" val="l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3"/>
  <p:tag name="KSO_WM_TAG_VERSION" val="1.0"/>
  <p:tag name="KSO_WM_SLIDE_ID" val="custom160483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01"/>
  <p:tag name="KSO_WM_SLIDE_SIZE" val="828*38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a"/>
  <p:tag name="KSO_WM_UNIT_INDEX" val="1"/>
  <p:tag name="KSO_WM_UNIT_ID" val="custom160483_3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3"/>
  <p:tag name="KSO_WM_TAG_VERSION" val="1.0"/>
  <p:tag name="KSO_WM_SLIDE_ID" val="custom160483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a"/>
  <p:tag name="KSO_WM_UNIT_INDEX" val="1"/>
  <p:tag name="KSO_WM_UNIT_ID" val="custom160483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3"/>
  <p:tag name="KSO_WM_TAG_VERSION" val="1.0"/>
  <p:tag name="KSO_WM_SLIDE_ID" val="custom160483_1"/>
  <p:tag name="KSO_WM_SLIDE_INDEX" val="1"/>
  <p:tag name="KSO_WM_SLIDE_ITEM_CNT" val="2"/>
  <p:tag name="KSO_WM_SLIDE_LAYOUT" val="a_b"/>
  <p:tag name="KSO_WM_SLIDE_LAYOUT_CNT" val="1_1"/>
  <p:tag name="KSO_WM_SLIDE_TYPE" val="title"/>
  <p:tag name="KSO_WM_TEMPLATE_THUMBS_INDEX" val="1、9、12、16、22、25、26、27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a"/>
  <p:tag name="KSO_WM_UNIT_INDEX" val="1"/>
  <p:tag name="KSO_WM_UNIT_ID" val="custom160483_1*a*1"/>
  <p:tag name="KSO_WM_UNIT_CLEAR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3"/>
  <p:tag name="KSO_WM_TAG_VERSION" val="1.0"/>
  <p:tag name="KSO_WM_SLIDE_ID" val="custom160483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03"/>
  <p:tag name="KSO_WM_SLIDE_SIZE" val="828*3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a"/>
  <p:tag name="KSO_WM_UNIT_INDEX" val="1"/>
  <p:tag name="KSO_WM_UNIT_ID" val="custom160483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83"/>
  <p:tag name="KSO_WM_UNIT_TYPE" val="f"/>
  <p:tag name="KSO_WM_UNIT_INDEX" val="1"/>
  <p:tag name="KSO_WM_UNIT_ID" val="custom160483_2*f*1"/>
  <p:tag name="KSO_WM_UNIT_CLEAR" val="1"/>
  <p:tag name="KSO_WM_UNIT_LAYERLEVEL" val="1"/>
  <p:tag name="KSO_WM_UNIT_VALUE" val="330"/>
  <p:tag name="KSO_WM_UNIT_HIGHLIGHT" val="0"/>
  <p:tag name="KSO_WM_UNIT_COMPATIBLE" val="0"/>
  <p:tag name="KSO_WM_UNIT_PRESET_TEXT_INDEX" val="5"/>
  <p:tag name="KSO_WM_UNIT_PRESET_TEXT_LEN" val="2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83"/>
  <p:tag name="KSO_WM_TAG_VERSION" val="1.0"/>
  <p:tag name="KSO_WM_SLIDE_ID" val="custom160483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483_8*i*0"/>
  <p:tag name="KSO_WM_TEMPLATE_CATEGORY" val="custom"/>
  <p:tag name="KSO_WM_TEMPLATE_INDEX" val="160483"/>
  <p:tag name="KSO_WM_UNIT_INDEX" val="0"/>
</p:tagLst>
</file>

<file path=ppt/theme/theme1.xml><?xml version="1.0" encoding="utf-8"?>
<a:theme xmlns:a="http://schemas.openxmlformats.org/drawingml/2006/main" name="cc44f0d2d1a3172be1b247ba07c0c24e">
  <a:themeElements>
    <a:clrScheme name="自定义 64">
      <a:dk1>
        <a:srgbClr val="203224"/>
      </a:dk1>
      <a:lt1>
        <a:sysClr val="window" lastClr="FFFFFF"/>
      </a:lt1>
      <a:dk2>
        <a:srgbClr val="44546A"/>
      </a:dk2>
      <a:lt2>
        <a:srgbClr val="E7E6E6"/>
      </a:lt2>
      <a:accent1>
        <a:srgbClr val="6C7D53"/>
      </a:accent1>
      <a:accent2>
        <a:srgbClr val="918551"/>
      </a:accent2>
      <a:accent3>
        <a:srgbClr val="93AD85"/>
      </a:accent3>
      <a:accent4>
        <a:srgbClr val="9D9394"/>
      </a:accent4>
      <a:accent5>
        <a:srgbClr val="00B0F0"/>
      </a:accent5>
      <a:accent6>
        <a:srgbClr val="EBBB3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371</Words>
  <Application>Microsoft Office PowerPoint</Application>
  <PresentationFormat>宽屏</PresentationFormat>
  <Paragraphs>54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黑体</vt:lpstr>
      <vt:lpstr>宋体</vt:lpstr>
      <vt:lpstr>微软雅黑</vt:lpstr>
      <vt:lpstr>Arial</vt:lpstr>
      <vt:lpstr>Calibri</vt:lpstr>
      <vt:lpstr>Times New Roman</vt:lpstr>
      <vt:lpstr>Wingdings</vt:lpstr>
      <vt:lpstr>cc44f0d2d1a3172be1b247ba07c0c24e</vt:lpstr>
      <vt:lpstr>TernausNet:  U-Net with VGG11 Encoder Pre-Trained on ImageNet for Image Segmentation</vt:lpstr>
      <vt:lpstr>TernausNet</vt:lpstr>
      <vt:lpstr>PowerPoint 演示文稿</vt:lpstr>
      <vt:lpstr>TernausNet</vt:lpstr>
      <vt:lpstr>TernausNet</vt:lpstr>
      <vt:lpstr>TernausNet</vt:lpstr>
      <vt:lpstr>TernausNet</vt:lpstr>
      <vt:lpstr>TernausNet</vt:lpstr>
      <vt:lpstr>TernausNet</vt:lpstr>
      <vt:lpstr>Thanks!!!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TernausNet: U-Net with VGG11 Encoder Pre-Trained on ImageNet for Image Segmentation</dc:title>
  <dc:creator>何 江林</dc:creator>
  <cp:lastModifiedBy>何 江林</cp:lastModifiedBy>
  <cp:revision>115</cp:revision>
  <dcterms:created xsi:type="dcterms:W3CDTF">2019-01-19T07:22:39Z</dcterms:created>
  <dcterms:modified xsi:type="dcterms:W3CDTF">2019-01-23T05:20:35Z</dcterms:modified>
</cp:coreProperties>
</file>